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81" r:id="rId9"/>
    <p:sldId id="27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庞门正道标题体" panose="02010600030101010101" charset="-122"/>
      <p:regular r:id="rId25"/>
    </p:embeddedFont>
    <p:embeddedFont>
      <p:font typeface="思源黑体" panose="02010600030101010101" charset="-122"/>
      <p:regular r:id="rId26"/>
    </p:embeddedFont>
    <p:embeddedFont>
      <p:font typeface="思源黑体 Bold" panose="02010600030101010101" charset="-122"/>
      <p:regular r:id="rId27"/>
    </p:embeddedFont>
    <p:embeddedFont>
      <p:font typeface="字由点字倔强黑" panose="02010600030101010101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East Sea Dokdo Cyrillic" panose="02010600030101010101" charset="0"/>
      <p:regular r:id="rId33"/>
    </p:embeddedFont>
    <p:embeddedFont>
      <p:font typeface="等线" panose="02010600030101010101" pitchFamily="2" charset="-122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45" y="2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3A434E2-077D-5676-FB7B-E373A33809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0531D1-8513-C99C-7364-6DBC1612B5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7A6CF-6B3D-4234-AD01-4EF7149E442E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631A7F-78B2-9812-1C38-E6FED35614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3D3C0F-85BE-C0B4-F897-4439B04E0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B70CF-EECA-43B2-8FFA-51588D89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599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CE0CD-83FB-49A0-B927-FF432B80388E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B1C6C-74F0-4FD7-9EB2-BF54A78FC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921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2.0">
            <a:hlinkClick r:id="" action="ppaction://media"/>
            <a:extLst>
              <a:ext uri="{FF2B5EF4-FFF2-40B4-BE49-F238E27FC236}">
                <a16:creationId xmlns:a16="http://schemas.microsoft.com/office/drawing/2014/main" id="{EB3DFC87-D0BA-4D89-25D7-07355883B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322196" y="3274831"/>
            <a:ext cx="13700746" cy="265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7200"/>
              </a:lnSpc>
              <a:buFont typeface="Arial"/>
              <a:buChar char="•"/>
            </a:pPr>
            <a:r>
              <a:rPr lang="zh-CN" altLang="en-US" sz="3600" dirty="0">
                <a:solidFill>
                  <a:srgbClr val="000000"/>
                </a:solidFill>
                <a:ea typeface="思源黑体"/>
              </a:rPr>
              <a:t>“</a:t>
            </a:r>
            <a:r>
              <a:rPr lang="en-US" sz="3600" dirty="0" err="1">
                <a:solidFill>
                  <a:srgbClr val="000000"/>
                </a:solidFill>
                <a:ea typeface="思源黑体"/>
              </a:rPr>
              <a:t>给休闲以生活</a:t>
            </a:r>
            <a:r>
              <a:rPr lang="zh-CN" altLang="en-US" sz="3600" dirty="0">
                <a:solidFill>
                  <a:srgbClr val="000000"/>
                </a:solidFill>
                <a:ea typeface="思源黑体"/>
              </a:rPr>
              <a:t>”</a:t>
            </a:r>
            <a:endParaRPr lang="en-US" sz="3600" dirty="0">
              <a:solidFill>
                <a:srgbClr val="000000"/>
              </a:solidFill>
              <a:ea typeface="思源黑体"/>
            </a:endParaRPr>
          </a:p>
          <a:p>
            <a:pPr marL="777240" lvl="1" indent="-388620" algn="just">
              <a:lnSpc>
                <a:spcPts val="7200"/>
              </a:lnSpc>
              <a:buFont typeface="Arial"/>
              <a:buChar char="•"/>
            </a:pPr>
            <a:r>
              <a:rPr lang="zh-CN" altLang="en-US" sz="3600" dirty="0">
                <a:solidFill>
                  <a:srgbClr val="000000"/>
                </a:solidFill>
                <a:ea typeface="思源黑体"/>
              </a:rPr>
              <a:t>从逃避</a:t>
            </a:r>
            <a:r>
              <a:rPr lang="en-US" altLang="zh-CN" sz="3600" dirty="0">
                <a:solidFill>
                  <a:srgbClr val="000000"/>
                </a:solidFill>
                <a:ea typeface="思源黑体"/>
              </a:rPr>
              <a:t>DDL</a:t>
            </a:r>
            <a:r>
              <a:rPr lang="zh-CN" altLang="en-US" sz="3600" dirty="0">
                <a:solidFill>
                  <a:srgbClr val="000000"/>
                </a:solidFill>
                <a:ea typeface="思源黑体"/>
              </a:rPr>
              <a:t>到直面</a:t>
            </a:r>
            <a:r>
              <a:rPr lang="en-US" altLang="zh-CN" sz="3600" dirty="0">
                <a:solidFill>
                  <a:srgbClr val="000000"/>
                </a:solidFill>
                <a:ea typeface="思源黑体"/>
              </a:rPr>
              <a:t>DDL</a:t>
            </a:r>
            <a:r>
              <a:rPr lang="zh-CN" altLang="en-US" sz="3600" dirty="0">
                <a:solidFill>
                  <a:srgbClr val="000000"/>
                </a:solidFill>
                <a:ea typeface="思源黑体"/>
              </a:rPr>
              <a:t>的转变</a:t>
            </a:r>
            <a:endParaRPr lang="en-US" sz="3600" dirty="0">
              <a:solidFill>
                <a:srgbClr val="000000"/>
              </a:solidFill>
              <a:ea typeface="思源黑体"/>
            </a:endParaRPr>
          </a:p>
          <a:p>
            <a:pPr marL="777240" lvl="1" indent="-388620" algn="just">
              <a:lnSpc>
                <a:spcPts val="7200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ea typeface="思源黑体"/>
              </a:rPr>
              <a:t>在开放包容的P大中，大家都有光明的未来</a:t>
            </a:r>
            <a:endParaRPr lang="en-US" sz="3600" dirty="0">
              <a:solidFill>
                <a:srgbClr val="000000"/>
              </a:solidFill>
              <a:ea typeface="思源黑体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13621" y="1448415"/>
            <a:ext cx="889666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 dirty="0" err="1">
                <a:solidFill>
                  <a:srgbClr val="000000"/>
                </a:solidFill>
                <a:ea typeface="字由点字倔强黑 Bold"/>
              </a:rPr>
              <a:t>项目理念</a:t>
            </a:r>
            <a:endParaRPr lang="en-US" sz="8199" dirty="0">
              <a:solidFill>
                <a:srgbClr val="000000"/>
              </a:solidFill>
              <a:ea typeface="字由点字倔强黑 Bold"/>
            </a:endParaRPr>
          </a:p>
        </p:txBody>
      </p:sp>
      <p:sp>
        <p:nvSpPr>
          <p:cNvPr id="12" name="TextBox 12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0E0E39BF-E604-002E-021C-30416160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49201" y="3864323"/>
            <a:ext cx="7589598" cy="383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72"/>
              </a:lnSpc>
              <a:spcBef>
                <a:spcPct val="0"/>
              </a:spcBef>
            </a:pPr>
            <a:r>
              <a:rPr lang="en-US" sz="10980" spc="1098">
                <a:solidFill>
                  <a:srgbClr val="000000"/>
                </a:solidFill>
                <a:ea typeface="字由点字倔强黑"/>
              </a:rPr>
              <a:t>窗体部分代码简介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49106" y="2213010"/>
            <a:ext cx="5989788" cy="186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9"/>
              </a:lnSpc>
              <a:spcBef>
                <a:spcPct val="0"/>
              </a:spcBef>
            </a:pPr>
            <a:r>
              <a:rPr lang="en-US" sz="10027" spc="1002">
                <a:solidFill>
                  <a:srgbClr val="000000"/>
                </a:solidFill>
                <a:latin typeface="庞门正道标题体简 Bold"/>
              </a:rPr>
              <a:t>PART 3</a:t>
            </a:r>
          </a:p>
        </p:txBody>
      </p:sp>
      <p:sp>
        <p:nvSpPr>
          <p:cNvPr id="8" name="TextBox 8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0" name="灯片编号占位符 12">
            <a:extLst>
              <a:ext uri="{FF2B5EF4-FFF2-40B4-BE49-F238E27FC236}">
                <a16:creationId xmlns:a16="http://schemas.microsoft.com/office/drawing/2014/main" id="{0FCB2705-1B1F-C11C-0AFC-8B5D23D8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09451" y="465072"/>
            <a:ext cx="889666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ea typeface="字由点字倔强黑 Bold"/>
              </a:rPr>
              <a:t>顶层窗口设计</a:t>
            </a:r>
          </a:p>
        </p:txBody>
      </p:sp>
      <p:sp>
        <p:nvSpPr>
          <p:cNvPr id="12" name="TextBox 12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982D5D0-E510-C247-5CEA-32D2DD14B459}"/>
              </a:ext>
            </a:extLst>
          </p:cNvPr>
          <p:cNvSpPr/>
          <p:nvPr/>
        </p:nvSpPr>
        <p:spPr>
          <a:xfrm>
            <a:off x="13224103" y="3790922"/>
            <a:ext cx="4729659" cy="1042519"/>
          </a:xfrm>
          <a:prstGeom prst="round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+mn-cs"/>
              </a:rPr>
              <a:t>细箭头代表继承关系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+mn-cs"/>
              </a:rPr>
              <a:t>粗箭头代表包含对应的指针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8B6BC8D3-AF6C-8B99-C9D8-488C08BB45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43" y="2050077"/>
            <a:ext cx="11008023" cy="7827212"/>
          </a:xfrm>
          <a:prstGeom prst="rect">
            <a:avLst/>
          </a:prstGeom>
        </p:spPr>
      </p:pic>
      <p:sp>
        <p:nvSpPr>
          <p:cNvPr id="67" name="灯片编号占位符 12">
            <a:extLst>
              <a:ext uri="{FF2B5EF4-FFF2-40B4-BE49-F238E27FC236}">
                <a16:creationId xmlns:a16="http://schemas.microsoft.com/office/drawing/2014/main" id="{36CECF39-306A-8620-7090-D8029EC1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134600" y="-2400300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9451" y="465072"/>
            <a:ext cx="889666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ea typeface="字由点字倔强黑 Bold"/>
              </a:rPr>
              <a:t>窗口切换</a:t>
            </a:r>
          </a:p>
        </p:txBody>
      </p:sp>
      <p:sp>
        <p:nvSpPr>
          <p:cNvPr id="11" name="TextBox 11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BF871803-B4DE-B62D-6204-E052946F59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73308"/>
            <a:ext cx="13058611" cy="7709301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277EC6B-24D5-405D-E672-5ACC4DF09FC6}"/>
              </a:ext>
            </a:extLst>
          </p:cNvPr>
          <p:cNvSpPr/>
          <p:nvPr/>
        </p:nvSpPr>
        <p:spPr>
          <a:xfrm>
            <a:off x="9493226" y="2320285"/>
            <a:ext cx="4451374" cy="7549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开始、菜单页面的直接切换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461E32B-1527-4A5B-562A-74CB2022B378}"/>
              </a:ext>
            </a:extLst>
          </p:cNvPr>
          <p:cNvSpPr/>
          <p:nvPr/>
        </p:nvSpPr>
        <p:spPr>
          <a:xfrm>
            <a:off x="9493226" y="3377661"/>
            <a:ext cx="4451374" cy="7549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退出时</a:t>
            </a:r>
            <a:r>
              <a:rPr lang="zh-CN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自动保存进度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01A6E90-1055-B61B-060B-E36AF0D8FA65}"/>
              </a:ext>
            </a:extLst>
          </p:cNvPr>
          <p:cNvSpPr/>
          <p:nvPr/>
        </p:nvSpPr>
        <p:spPr>
          <a:xfrm>
            <a:off x="9493226" y="4605692"/>
            <a:ext cx="4451374" cy="7549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其他页面的构造和切换</a:t>
            </a:r>
            <a:endParaRPr lang="zh-CN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0601D4C-E4FE-08A1-AD31-8903CDBD7CA2}"/>
              </a:ext>
            </a:extLst>
          </p:cNvPr>
          <p:cNvSpPr/>
          <p:nvPr/>
        </p:nvSpPr>
        <p:spPr>
          <a:xfrm>
            <a:off x="9525000" y="6161962"/>
            <a:ext cx="4419600" cy="7549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推迟的析构函数</a:t>
            </a:r>
            <a:endParaRPr lang="zh-CN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sp>
        <p:nvSpPr>
          <p:cNvPr id="18" name="灯片编号占位符 12">
            <a:extLst>
              <a:ext uri="{FF2B5EF4-FFF2-40B4-BE49-F238E27FC236}">
                <a16:creationId xmlns:a16="http://schemas.microsoft.com/office/drawing/2014/main" id="{F6665324-F688-4BCF-3949-E7E5B8F5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9451" y="465072"/>
            <a:ext cx="889666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ea typeface="字由点字倔强黑 Bold"/>
              </a:rPr>
              <a:t>窗口切换</a:t>
            </a:r>
          </a:p>
        </p:txBody>
      </p:sp>
      <p:sp>
        <p:nvSpPr>
          <p:cNvPr id="11" name="TextBox 11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873460A-D2A4-A761-AF5A-8A9F79FE9508}"/>
              </a:ext>
            </a:extLst>
          </p:cNvPr>
          <p:cNvSpPr/>
          <p:nvPr/>
        </p:nvSpPr>
        <p:spPr>
          <a:xfrm>
            <a:off x="10068776" y="5323934"/>
            <a:ext cx="6324767" cy="875934"/>
          </a:xfrm>
          <a:prstGeom prst="round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+mn-cs"/>
              </a:rPr>
              <a:t>依照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+mn-cs"/>
              </a:rPr>
              <a:t>index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+mn-cs"/>
              </a:rPr>
              <a:t>跳转到不同的窗口实现</a:t>
            </a:r>
          </a:p>
        </p:txBody>
      </p:sp>
      <p:pic>
        <p:nvPicPr>
          <p:cNvPr id="15" name="内容占位符 9">
            <a:extLst>
              <a:ext uri="{FF2B5EF4-FFF2-40B4-BE49-F238E27FC236}">
                <a16:creationId xmlns:a16="http://schemas.microsoft.com/office/drawing/2014/main" id="{8E1B5621-D386-3F2E-ACBC-850D9E8806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"/>
          <a:stretch/>
        </p:blipFill>
        <p:spPr>
          <a:xfrm>
            <a:off x="1077621" y="2002783"/>
            <a:ext cx="8311304" cy="7981389"/>
          </a:xfrm>
          <a:prstGeom prst="rect">
            <a:avLst/>
          </a:prstGeom>
        </p:spPr>
      </p:pic>
      <p:sp>
        <p:nvSpPr>
          <p:cNvPr id="17" name="灯片编号占位符 12">
            <a:extLst>
              <a:ext uri="{FF2B5EF4-FFF2-40B4-BE49-F238E27FC236}">
                <a16:creationId xmlns:a16="http://schemas.microsoft.com/office/drawing/2014/main" id="{0A87E367-B300-BBDE-9CD9-AB0FBC16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49201" y="3864323"/>
            <a:ext cx="7589598" cy="383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72"/>
              </a:lnSpc>
              <a:spcBef>
                <a:spcPct val="0"/>
              </a:spcBef>
            </a:pPr>
            <a:r>
              <a:rPr lang="en-US" sz="10980" spc="1098">
                <a:solidFill>
                  <a:srgbClr val="000000"/>
                </a:solidFill>
                <a:ea typeface="字由点字倔强黑"/>
              </a:rPr>
              <a:t>地图部分代码简介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49106" y="2213010"/>
            <a:ext cx="5989788" cy="163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9"/>
              </a:lnSpc>
              <a:spcBef>
                <a:spcPct val="0"/>
              </a:spcBef>
            </a:pPr>
            <a:r>
              <a:rPr lang="en-US" sz="10027" spc="1002" dirty="0">
                <a:solidFill>
                  <a:srgbClr val="000000"/>
                </a:solidFill>
                <a:latin typeface="庞门正道标题体简 Bold"/>
              </a:rPr>
              <a:t>PART 4</a:t>
            </a:r>
          </a:p>
        </p:txBody>
      </p:sp>
      <p:sp>
        <p:nvSpPr>
          <p:cNvPr id="8" name="TextBox 8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0" name="灯片编号占位符 12">
            <a:extLst>
              <a:ext uri="{FF2B5EF4-FFF2-40B4-BE49-F238E27FC236}">
                <a16:creationId xmlns:a16="http://schemas.microsoft.com/office/drawing/2014/main" id="{F338A225-3FDD-74B4-8F54-81F3E8F3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9451" y="465072"/>
            <a:ext cx="1015630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ea typeface="字由点字倔强黑 Bold"/>
              </a:rPr>
              <a:t>关卡地图GameMap</a:t>
            </a:r>
          </a:p>
        </p:txBody>
      </p:sp>
      <p:sp>
        <p:nvSpPr>
          <p:cNvPr id="11" name="TextBox 11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38074E3-8D92-329B-FBC7-A0DB130918AF}"/>
              </a:ext>
            </a:extLst>
          </p:cNvPr>
          <p:cNvSpPr txBox="1">
            <a:spLocks/>
          </p:cNvSpPr>
          <p:nvPr/>
        </p:nvSpPr>
        <p:spPr>
          <a:xfrm>
            <a:off x="1059806" y="2397560"/>
            <a:ext cx="10885701" cy="565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Q: </a:t>
            </a:r>
            <a:r>
              <a:rPr lang="zh-CN" altLang="en-US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如何实时判断并触发各种事件？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玩家吃到任务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子弹击中玩家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…</a:t>
            </a:r>
          </a:p>
          <a:p>
            <a:pPr algn="l">
              <a:lnSpc>
                <a:spcPct val="100000"/>
              </a:lnSpc>
            </a:pP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Q: </a:t>
            </a:r>
            <a:r>
              <a:rPr lang="zh-CN" altLang="en-US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如何实现延时触发？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定时让任务出现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延时触发</a:t>
            </a:r>
            <a:r>
              <a:rPr lang="en-US" altLang="zh-CN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buff</a:t>
            </a:r>
            <a:r>
              <a:rPr lang="zh-CN" altLang="en-US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效果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…</a:t>
            </a:r>
            <a:endParaRPr lang="zh-CN" altLang="en-US" sz="32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356398D-ECA4-7CE0-841F-57B421895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543300"/>
            <a:ext cx="11854650" cy="6560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灯片编号占位符 12">
            <a:extLst>
              <a:ext uri="{FF2B5EF4-FFF2-40B4-BE49-F238E27FC236}">
                <a16:creationId xmlns:a16="http://schemas.microsoft.com/office/drawing/2014/main" id="{7315A071-6193-ABAA-001E-145ED230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9451" y="465072"/>
            <a:ext cx="1015630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ea typeface="字由点字倔强黑 Bold"/>
              </a:rPr>
              <a:t>关卡地图GameMap</a:t>
            </a:r>
          </a:p>
        </p:txBody>
      </p:sp>
      <p:sp>
        <p:nvSpPr>
          <p:cNvPr id="11" name="TextBox 11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0100" y="2345621"/>
            <a:ext cx="3086100" cy="538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192" dirty="0" err="1">
                <a:solidFill>
                  <a:srgbClr val="000000"/>
                </a:solidFill>
                <a:ea typeface="思源黑体"/>
              </a:rPr>
              <a:t>以第三关为例</a:t>
            </a:r>
            <a:r>
              <a:rPr lang="en-US" sz="3200" spc="-192" dirty="0">
                <a:solidFill>
                  <a:srgbClr val="000000"/>
                </a:solidFill>
                <a:ea typeface="思源黑体"/>
              </a:rPr>
              <a:t>：</a:t>
            </a:r>
          </a:p>
        </p:txBody>
      </p:sp>
      <p:sp>
        <p:nvSpPr>
          <p:cNvPr id="18" name="灯片编号占位符 12">
            <a:extLst>
              <a:ext uri="{FF2B5EF4-FFF2-40B4-BE49-F238E27FC236}">
                <a16:creationId xmlns:a16="http://schemas.microsoft.com/office/drawing/2014/main" id="{05C5C371-5818-E13B-40B1-65BD4D77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E62C016-3F80-1846-2385-D9C62B218DF6}"/>
              </a:ext>
            </a:extLst>
          </p:cNvPr>
          <p:cNvSpPr/>
          <p:nvPr/>
        </p:nvSpPr>
        <p:spPr>
          <a:xfrm>
            <a:off x="457200" y="8142039"/>
            <a:ext cx="3722913" cy="1063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第三关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  <a:p>
            <a:pPr algn="ctr"/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Class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GameMapThree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7DD0150-7272-289D-47B4-126E3ABD25CF}"/>
              </a:ext>
            </a:extLst>
          </p:cNvPr>
          <p:cNvSpPr/>
          <p:nvPr/>
        </p:nvSpPr>
        <p:spPr>
          <a:xfrm>
            <a:off x="457200" y="3336956"/>
            <a:ext cx="3722913" cy="1172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关卡基类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  <a:p>
            <a:pPr algn="ctr"/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Class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GameMap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96C598E-0B0A-4F8C-40DB-4E16D3636FBA}"/>
              </a:ext>
            </a:extLst>
          </p:cNvPr>
          <p:cNvSpPr/>
          <p:nvPr/>
        </p:nvSpPr>
        <p:spPr>
          <a:xfrm>
            <a:off x="5641729" y="2849301"/>
            <a:ext cx="3722913" cy="70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玩家  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Figure *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pfigure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0C990B6-EA68-2930-33EA-913A971E0014}"/>
              </a:ext>
            </a:extLst>
          </p:cNvPr>
          <p:cNvSpPr/>
          <p:nvPr/>
        </p:nvSpPr>
        <p:spPr>
          <a:xfrm>
            <a:off x="5641729" y="3703080"/>
            <a:ext cx="3722913" cy="70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敌人 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 Figure *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pboss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4F40CCB-4DC1-6BA1-CA5F-FB17F12D4908}"/>
              </a:ext>
            </a:extLst>
          </p:cNvPr>
          <p:cNvSpPr/>
          <p:nvPr/>
        </p:nvSpPr>
        <p:spPr>
          <a:xfrm>
            <a:off x="5641729" y="5374844"/>
            <a:ext cx="6480000" cy="70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任务与效果  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vector&lt;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Taskbuff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 *&gt;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taskbuffs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4FC8047-9307-8A85-F419-43BCA113126F}"/>
              </a:ext>
            </a:extLst>
          </p:cNvPr>
          <p:cNvSpPr/>
          <p:nvPr/>
        </p:nvSpPr>
        <p:spPr>
          <a:xfrm>
            <a:off x="5641731" y="8142039"/>
            <a:ext cx="5828588" cy="70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子弹  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vector&lt;Bullet *&gt; bullets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423A724-C1EF-67AE-6B67-3AA6F04E6E03}"/>
              </a:ext>
            </a:extLst>
          </p:cNvPr>
          <p:cNvSpPr/>
          <p:nvPr/>
        </p:nvSpPr>
        <p:spPr>
          <a:xfrm>
            <a:off x="5653639" y="7043556"/>
            <a:ext cx="5828589" cy="70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……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7D6A807-47E5-A165-203D-F3FC6A10781F}"/>
              </a:ext>
            </a:extLst>
          </p:cNvPr>
          <p:cNvSpPr/>
          <p:nvPr/>
        </p:nvSpPr>
        <p:spPr>
          <a:xfrm>
            <a:off x="5641732" y="9082656"/>
            <a:ext cx="5828589" cy="70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……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84F6C64-BD47-F167-043E-14E70BC6B212}"/>
              </a:ext>
            </a:extLst>
          </p:cNvPr>
          <p:cNvSpPr/>
          <p:nvPr/>
        </p:nvSpPr>
        <p:spPr>
          <a:xfrm>
            <a:off x="5641729" y="6197943"/>
            <a:ext cx="6480000" cy="70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延时处理器  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multiset&lt;</a:t>
            </a:r>
            <a:r>
              <a:rPr lang="en-US" altLang="zh-CN" sz="2700" dirty="0" err="1">
                <a:solidFill>
                  <a:srgbClr val="FF0000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TaskBuffProcessor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&gt;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329644F-A7BC-0D98-7A93-B114329233A1}"/>
              </a:ext>
            </a:extLst>
          </p:cNvPr>
          <p:cNvCxnSpPr/>
          <p:nvPr/>
        </p:nvCxnSpPr>
        <p:spPr>
          <a:xfrm>
            <a:off x="1617948" y="4753400"/>
            <a:ext cx="0" cy="3314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C4168C6-6204-3626-38CD-18B618523150}"/>
              </a:ext>
            </a:extLst>
          </p:cNvPr>
          <p:cNvSpPr/>
          <p:nvPr/>
        </p:nvSpPr>
        <p:spPr>
          <a:xfrm>
            <a:off x="1818586" y="5774933"/>
            <a:ext cx="3722913" cy="709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派生</a:t>
            </a:r>
          </a:p>
        </p:txBody>
      </p:sp>
      <p:sp>
        <p:nvSpPr>
          <p:cNvPr id="66" name="左大括号 65">
            <a:extLst>
              <a:ext uri="{FF2B5EF4-FFF2-40B4-BE49-F238E27FC236}">
                <a16:creationId xmlns:a16="http://schemas.microsoft.com/office/drawing/2014/main" id="{8F709509-CFD5-DDEC-1A17-8C72E9668A5A}"/>
              </a:ext>
            </a:extLst>
          </p:cNvPr>
          <p:cNvSpPr/>
          <p:nvPr/>
        </p:nvSpPr>
        <p:spPr>
          <a:xfrm>
            <a:off x="4779669" y="3004020"/>
            <a:ext cx="345615" cy="4359561"/>
          </a:xfrm>
          <a:prstGeom prst="leftBrace">
            <a:avLst>
              <a:gd name="adj1" fmla="val 0"/>
              <a:gd name="adj2" fmla="val 211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700"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729958A-3224-88B1-4895-8E9F1BD400E8}"/>
              </a:ext>
            </a:extLst>
          </p:cNvPr>
          <p:cNvSpPr/>
          <p:nvPr/>
        </p:nvSpPr>
        <p:spPr>
          <a:xfrm>
            <a:off x="5653639" y="4542254"/>
            <a:ext cx="3722913" cy="70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计时器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Qtimer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 *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ptimer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63DB42B-F2CA-2E0B-472A-D6BA3AB2AC37}"/>
              </a:ext>
            </a:extLst>
          </p:cNvPr>
          <p:cNvCxnSpPr>
            <a:cxnSpLocks/>
          </p:cNvCxnSpPr>
          <p:nvPr/>
        </p:nvCxnSpPr>
        <p:spPr>
          <a:xfrm>
            <a:off x="9904905" y="4846484"/>
            <a:ext cx="34612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6325ACC3-16B5-F5ED-4B8E-D5B67DCC2E1A}"/>
              </a:ext>
            </a:extLst>
          </p:cNvPr>
          <p:cNvSpPr/>
          <p:nvPr/>
        </p:nvSpPr>
        <p:spPr>
          <a:xfrm>
            <a:off x="13568870" y="4323413"/>
            <a:ext cx="4419341" cy="1086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void </a:t>
            </a:r>
            <a:r>
              <a:rPr lang="en-US" altLang="zh-CN" sz="2700" dirty="0" err="1">
                <a:solidFill>
                  <a:srgbClr val="FF0000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time_event</a:t>
            </a:r>
            <a:r>
              <a:rPr lang="en-US" altLang="zh-CN" sz="2700" dirty="0">
                <a:solidFill>
                  <a:srgbClr val="FF0000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()</a:t>
            </a:r>
          </a:p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每一小段时间触发一次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EACDB5-221E-E0B2-44DF-9A5928A53598}"/>
              </a:ext>
            </a:extLst>
          </p:cNvPr>
          <p:cNvSpPr/>
          <p:nvPr/>
        </p:nvSpPr>
        <p:spPr>
          <a:xfrm>
            <a:off x="10650771" y="4091840"/>
            <a:ext cx="3722913" cy="709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timeout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" panose="02010600030101010101" charset="-122"/>
              </a:rPr>
              <a:t>信号</a:t>
            </a:r>
          </a:p>
        </p:txBody>
      </p:sp>
      <p:sp>
        <p:nvSpPr>
          <p:cNvPr id="71" name="左大括号 70">
            <a:extLst>
              <a:ext uri="{FF2B5EF4-FFF2-40B4-BE49-F238E27FC236}">
                <a16:creationId xmlns:a16="http://schemas.microsoft.com/office/drawing/2014/main" id="{8238CCE1-B7D2-0105-E2E1-D9D932D4A114}"/>
              </a:ext>
            </a:extLst>
          </p:cNvPr>
          <p:cNvSpPr/>
          <p:nvPr/>
        </p:nvSpPr>
        <p:spPr>
          <a:xfrm>
            <a:off x="4779669" y="8184713"/>
            <a:ext cx="336990" cy="1500791"/>
          </a:xfrm>
          <a:prstGeom prst="leftBrace">
            <a:avLst>
              <a:gd name="adj1" fmla="val 0"/>
              <a:gd name="adj2" fmla="val 3914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700">
              <a:latin typeface="Times New Roman" panose="02020603050405020304" pitchFamily="18" charset="0"/>
              <a:ea typeface="思源黑体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10800" y="-334490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9451" y="465072"/>
            <a:ext cx="18053285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ea typeface="字由点字倔强黑 Bold"/>
              </a:rPr>
              <a:t>核心函数：time_event()</a:t>
            </a:r>
          </a:p>
        </p:txBody>
      </p:sp>
      <p:sp>
        <p:nvSpPr>
          <p:cNvPr id="11" name="TextBox 11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3EA8D0D-4EAC-F4BA-3C5B-B0739F113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219" y="2725390"/>
            <a:ext cx="10732704" cy="7096538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9E2E22E-A785-1E0C-58D5-560B97369379}"/>
              </a:ext>
            </a:extLst>
          </p:cNvPr>
          <p:cNvSpPr/>
          <p:nvPr/>
        </p:nvSpPr>
        <p:spPr>
          <a:xfrm>
            <a:off x="11173923" y="3055108"/>
            <a:ext cx="6545624" cy="942444"/>
          </a:xfrm>
          <a:prstGeom prst="roundRect">
            <a:avLst>
              <a:gd name="adj" fmla="val 137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记录当前时间和上一次调用时间差，后续函数会使用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F854015-2FD5-CDCF-05FB-8CA7C4714614}"/>
              </a:ext>
            </a:extLst>
          </p:cNvPr>
          <p:cNvSpPr/>
          <p:nvPr/>
        </p:nvSpPr>
        <p:spPr>
          <a:xfrm>
            <a:off x="11195876" y="4223203"/>
            <a:ext cx="6585384" cy="7535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如果当前处于暂停状态，需延时所有操作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7F51491-28E4-DA57-D716-0D5CEF0039AF}"/>
              </a:ext>
            </a:extLst>
          </p:cNvPr>
          <p:cNvSpPr/>
          <p:nvPr/>
        </p:nvSpPr>
        <p:spPr>
          <a:xfrm>
            <a:off x="11195876" y="6559424"/>
            <a:ext cx="6585384" cy="3103853"/>
          </a:xfrm>
          <a:prstGeom prst="roundRect">
            <a:avLst>
              <a:gd name="adj" fmla="val 546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每隔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100ms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调用一次的函数：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调整所有对象的速度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判断并执行所有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task&amp;buff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的延时效果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判断并执行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player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吃到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task&amp;buff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的效果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判断并执行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player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被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bullet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击中的效果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判断并执行所有其他效果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判断游戏是否结束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456FF44-4418-8D98-9DBA-64CF396E787A}"/>
              </a:ext>
            </a:extLst>
          </p:cNvPr>
          <p:cNvSpPr/>
          <p:nvPr/>
        </p:nvSpPr>
        <p:spPr>
          <a:xfrm>
            <a:off x="11207015" y="5187918"/>
            <a:ext cx="6585384" cy="1160390"/>
          </a:xfrm>
          <a:prstGeom prst="roundRect">
            <a:avLst>
              <a:gd name="adj" fmla="val 106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每隔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30ms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调用一次的函数：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移动所有对象</a:t>
            </a:r>
            <a:endParaRPr lang="en-US" altLang="zh-CN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sp>
        <p:nvSpPr>
          <p:cNvPr id="18" name="灯片编号占位符 12">
            <a:extLst>
              <a:ext uri="{FF2B5EF4-FFF2-40B4-BE49-F238E27FC236}">
                <a16:creationId xmlns:a16="http://schemas.microsoft.com/office/drawing/2014/main" id="{74FCE2E8-8A48-8D3A-1BB9-058825AB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9451" y="465072"/>
            <a:ext cx="1015630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ea typeface="字由点字倔强黑 Bold"/>
              </a:rPr>
              <a:t>关卡地图</a:t>
            </a:r>
          </a:p>
        </p:txBody>
      </p:sp>
      <p:sp>
        <p:nvSpPr>
          <p:cNvPr id="11" name="TextBox 11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EB282D9-B455-738F-1BDA-760E185B359F}"/>
              </a:ext>
            </a:extLst>
          </p:cNvPr>
          <p:cNvSpPr txBox="1">
            <a:spLocks/>
          </p:cNvSpPr>
          <p:nvPr/>
        </p:nvSpPr>
        <p:spPr>
          <a:xfrm>
            <a:off x="510843" y="1839608"/>
            <a:ext cx="15773400" cy="6527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lvl="1" indent="0">
              <a:lnSpc>
                <a:spcPts val="7200"/>
              </a:lnSpc>
              <a:spcBef>
                <a:spcPts val="0"/>
              </a:spcBef>
              <a:buNone/>
              <a:defRPr/>
            </a:pP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Q: 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如何实现延时触发？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388620" lvl="1" indent="0">
              <a:lnSpc>
                <a:spcPts val="7200"/>
              </a:lnSpc>
              <a:buNone/>
            </a:pP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举例：玩家吃到“原地停留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4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秒”的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buff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会发生什么？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388620" lvl="1" indent="0">
              <a:lnSpc>
                <a:spcPts val="7200"/>
              </a:lnSpc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1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）立刻触发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buff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的效果：禁止玩家移动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388620" lvl="1" indent="0">
              <a:lnSpc>
                <a:spcPts val="7200"/>
              </a:lnSpc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2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）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4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秒之后，触发延时效果：解除禁止移动</a:t>
            </a:r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5E237B4E-4E5F-E225-1153-F3277D31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73616">
            <a:off x="3805735" y="1813909"/>
            <a:ext cx="10676530" cy="6659182"/>
            <a:chOff x="0" y="0"/>
            <a:chExt cx="14235374" cy="8878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78909" cy="8878909"/>
            </a:xfrm>
            <a:custGeom>
              <a:avLst/>
              <a:gdLst/>
              <a:ahLst/>
              <a:cxnLst/>
              <a:rect l="l" t="t" r="r" b="b"/>
              <a:pathLst>
                <a:path w="8878909" h="8878909">
                  <a:moveTo>
                    <a:pt x="0" y="0"/>
                  </a:moveTo>
                  <a:lnTo>
                    <a:pt x="8878909" y="0"/>
                  </a:lnTo>
                  <a:lnTo>
                    <a:pt x="8878909" y="8878909"/>
                  </a:lnTo>
                  <a:lnTo>
                    <a:pt x="0" y="887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274123" y="634017"/>
              <a:ext cx="6961250" cy="6961250"/>
            </a:xfrm>
            <a:custGeom>
              <a:avLst/>
              <a:gdLst/>
              <a:ahLst/>
              <a:cxnLst/>
              <a:rect l="l" t="t" r="r" b="b"/>
              <a:pathLst>
                <a:path w="6961250" h="6961250">
                  <a:moveTo>
                    <a:pt x="0" y="0"/>
                  </a:moveTo>
                  <a:lnTo>
                    <a:pt x="6961251" y="0"/>
                  </a:lnTo>
                  <a:lnTo>
                    <a:pt x="6961251" y="6961250"/>
                  </a:lnTo>
                  <a:lnTo>
                    <a:pt x="0" y="6961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62213" y="262705"/>
              <a:ext cx="6961250" cy="6961250"/>
            </a:xfrm>
            <a:custGeom>
              <a:avLst/>
              <a:gdLst/>
              <a:ahLst/>
              <a:cxnLst/>
              <a:rect l="l" t="t" r="r" b="b"/>
              <a:pathLst>
                <a:path w="6961250" h="6961250">
                  <a:moveTo>
                    <a:pt x="0" y="0"/>
                  </a:moveTo>
                  <a:lnTo>
                    <a:pt x="6961251" y="0"/>
                  </a:lnTo>
                  <a:lnTo>
                    <a:pt x="6961251" y="6961250"/>
                  </a:lnTo>
                  <a:lnTo>
                    <a:pt x="0" y="6961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1160203">
            <a:off x="5592460" y="3202034"/>
            <a:ext cx="7744589" cy="4592085"/>
          </a:xfrm>
          <a:custGeom>
            <a:avLst/>
            <a:gdLst/>
            <a:ahLst/>
            <a:cxnLst/>
            <a:rect l="l" t="t" r="r" b="b"/>
            <a:pathLst>
              <a:path w="7744589" h="4592085">
                <a:moveTo>
                  <a:pt x="0" y="0"/>
                </a:moveTo>
                <a:lnTo>
                  <a:pt x="7744588" y="0"/>
                </a:lnTo>
                <a:lnTo>
                  <a:pt x="7744588" y="4592086"/>
                </a:lnTo>
                <a:lnTo>
                  <a:pt x="0" y="4592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1502" y="1630594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231625"/>
            <a:ext cx="1190445" cy="1190445"/>
          </a:xfrm>
          <a:custGeom>
            <a:avLst/>
            <a:gdLst/>
            <a:ahLst/>
            <a:cxnLst/>
            <a:rect l="l" t="t" r="r" b="b"/>
            <a:pathLst>
              <a:path w="1190445" h="1190445">
                <a:moveTo>
                  <a:pt x="0" y="0"/>
                </a:moveTo>
                <a:lnTo>
                  <a:pt x="1190445" y="0"/>
                </a:lnTo>
                <a:lnTo>
                  <a:pt x="1190445" y="1190445"/>
                </a:lnTo>
                <a:lnTo>
                  <a:pt x="0" y="1190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6873" y="4114568"/>
            <a:ext cx="16374254" cy="24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18"/>
              </a:lnSpc>
            </a:pPr>
            <a:r>
              <a:rPr lang="en-US" sz="18018">
                <a:solidFill>
                  <a:srgbClr val="000000"/>
                </a:solidFill>
                <a:latin typeface="字由点字倔强黑"/>
              </a:rPr>
              <a:t>Qt项目</a:t>
            </a:r>
            <a:r>
              <a:rPr lang="en-US" sz="18018">
                <a:solidFill>
                  <a:srgbClr val="000000"/>
                </a:solidFill>
                <a:ea typeface="字由点字倔强黑"/>
              </a:rPr>
              <a:t>展示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96184" y="6647529"/>
            <a:ext cx="733714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295">
                <a:solidFill>
                  <a:srgbClr val="000000"/>
                </a:solidFill>
                <a:latin typeface="思源黑体"/>
              </a:rPr>
              <a:t>3W小组 汪之立、吴乐鸿、吴亮宇</a:t>
            </a:r>
          </a:p>
        </p:txBody>
      </p:sp>
      <p:sp>
        <p:nvSpPr>
          <p:cNvPr id="11" name="TextBox 11"/>
          <p:cNvSpPr txBox="1"/>
          <p:nvPr/>
        </p:nvSpPr>
        <p:spPr>
          <a:xfrm rot="418844">
            <a:off x="10476501" y="991280"/>
            <a:ext cx="7013352" cy="288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6"/>
              </a:lnSpc>
            </a:pPr>
            <a:r>
              <a:rPr lang="en-US" sz="13888" spc="-833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0A2E1168-499C-52B9-A13B-672D061C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09451" y="465072"/>
            <a:ext cx="1015630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 dirty="0" err="1">
                <a:solidFill>
                  <a:srgbClr val="000000"/>
                </a:solidFill>
                <a:ea typeface="字由点字倔强黑 Bold"/>
              </a:rPr>
              <a:t>关卡地图</a:t>
            </a:r>
            <a:endParaRPr lang="en-US" sz="8199" dirty="0">
              <a:solidFill>
                <a:srgbClr val="000000"/>
              </a:solidFill>
              <a:ea typeface="字由点字倔强黑 Bold"/>
            </a:endParaRPr>
          </a:p>
        </p:txBody>
      </p:sp>
      <p:sp>
        <p:nvSpPr>
          <p:cNvPr id="11" name="TextBox 11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 dirty="0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28D35F4-DC08-6F30-F890-412BE7A57551}"/>
              </a:ext>
            </a:extLst>
          </p:cNvPr>
          <p:cNvSpPr txBox="1">
            <a:spLocks/>
          </p:cNvSpPr>
          <p:nvPr/>
        </p:nvSpPr>
        <p:spPr>
          <a:xfrm>
            <a:off x="947384" y="2149921"/>
            <a:ext cx="15773400" cy="422690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举例：玩家吃到“原地停留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4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秒”的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buff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会发生什么？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0" indent="0">
              <a:spcBef>
                <a:spcPts val="1800"/>
              </a:spcBef>
              <a:buFont typeface="Arial" pitchFamily="34" charset="0"/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1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）立刻触发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effect() 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函数：限制玩家移动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0" indent="0">
              <a:spcBef>
                <a:spcPts val="1800"/>
              </a:spcBef>
              <a:buFont typeface="Arial" pitchFamily="34" charset="0"/>
              <a:buNone/>
            </a:pP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2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）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构造一个</a:t>
            </a:r>
            <a:r>
              <a:rPr lang="en-US" altLang="zh-CN" sz="3000" dirty="0" err="1">
                <a:latin typeface="Times New Roman" panose="02020603050405020304" pitchFamily="18" charset="0"/>
                <a:ea typeface="思源黑体 CN Normal" panose="020B0400000000000000" pitchFamily="34" charset="-122"/>
              </a:rPr>
              <a:t>TaskBuffProcessor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并加入关卡的处理器集合中，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0" indent="0">
              <a:spcBef>
                <a:spcPts val="1800"/>
              </a:spcBef>
              <a:buFont typeface="Arial" pitchFamily="34" charset="0"/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     </a:t>
            </a:r>
            <a:r>
              <a:rPr lang="en-US" altLang="zh-CN" sz="3000" dirty="0" err="1">
                <a:latin typeface="Times New Roman" panose="02020603050405020304" pitchFamily="18" charset="0"/>
                <a:ea typeface="思源黑体 CN Normal" panose="020B0400000000000000" pitchFamily="34" charset="-122"/>
              </a:rPr>
              <a:t>process_time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 = 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现在时间 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+ 4000ms</a:t>
            </a:r>
          </a:p>
          <a:p>
            <a:pPr marL="0" indent="0">
              <a:spcBef>
                <a:spcPts val="1800"/>
              </a:spcBef>
              <a:buFont typeface="Arial" pitchFamily="34" charset="0"/>
              <a:buNone/>
            </a:pPr>
            <a:r>
              <a:rPr lang="en-US" altLang="zh-CN" sz="30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3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）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每隔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100ms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，</a:t>
            </a:r>
            <a:r>
              <a:rPr lang="en-US" altLang="zh-CN" sz="3000" dirty="0" err="1">
                <a:latin typeface="Times New Roman" panose="02020603050405020304" pitchFamily="18" charset="0"/>
                <a:ea typeface="思源黑体 CN Normal" panose="020B0400000000000000" pitchFamily="34" charset="-122"/>
              </a:rPr>
              <a:t>time_event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()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函数会判断现在时间是否到了</a:t>
            </a:r>
            <a:r>
              <a:rPr lang="en-US" altLang="zh-CN" sz="3000" dirty="0" err="1">
                <a:latin typeface="Times New Roman" panose="02020603050405020304" pitchFamily="18" charset="0"/>
                <a:ea typeface="思源黑体 CN Normal" panose="020B0400000000000000" pitchFamily="34" charset="-122"/>
              </a:rPr>
              <a:t>process_time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0" indent="0">
              <a:spcBef>
                <a:spcPts val="1800"/>
              </a:spcBef>
              <a:buFont typeface="Arial" pitchFamily="34" charset="0"/>
              <a:buNone/>
            </a:pP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4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）到了</a:t>
            </a:r>
            <a:r>
              <a:rPr lang="en-US" altLang="zh-CN" sz="3000" dirty="0" err="1">
                <a:latin typeface="Times New Roman" panose="02020603050405020304" pitchFamily="18" charset="0"/>
                <a:ea typeface="思源黑体 CN Normal" panose="020B0400000000000000" pitchFamily="34" charset="-122"/>
              </a:rPr>
              <a:t>process_time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之后，调用</a:t>
            </a:r>
            <a:r>
              <a:rPr lang="en-US" altLang="zh-CN" sz="3000" dirty="0" err="1">
                <a:latin typeface="Times New Roman" panose="02020603050405020304" pitchFamily="18" charset="0"/>
                <a:ea typeface="思源黑体 CN Normal" panose="020B0400000000000000" pitchFamily="34" charset="-122"/>
              </a:rPr>
              <a:t>delay_effect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()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</a:rPr>
              <a:t>函数：解除移动限制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685800" indent="-685800">
              <a:buFont typeface="Arial" pitchFamily="34" charset="0"/>
              <a:buAutoNum type="arabicParenR" startAt="4"/>
            </a:pP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  <a:p>
            <a:pPr marL="0" indent="0">
              <a:buFont typeface="Arial" pitchFamily="34" charset="0"/>
              <a:buNone/>
            </a:pPr>
            <a:endParaRPr lang="zh-CN" altLang="en-US" sz="3000" dirty="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A6A8B0F-7B26-F1DF-41A4-22C3F7DDB7EA}"/>
              </a:ext>
            </a:extLst>
          </p:cNvPr>
          <p:cNvSpPr/>
          <p:nvPr/>
        </p:nvSpPr>
        <p:spPr>
          <a:xfrm>
            <a:off x="8093698" y="9116534"/>
            <a:ext cx="6850245" cy="10179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处理延时效果的时间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BB75170-A164-B75F-B3CB-32FE1D3991C5}"/>
              </a:ext>
            </a:extLst>
          </p:cNvPr>
          <p:cNvSpPr/>
          <p:nvPr/>
        </p:nvSpPr>
        <p:spPr>
          <a:xfrm>
            <a:off x="8093698" y="7904229"/>
            <a:ext cx="6850245" cy="10179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要处理的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task</a:t>
            </a:r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或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buff</a:t>
            </a:r>
          </a:p>
          <a:p>
            <a:pPr algn="ctr"/>
            <a:r>
              <a:rPr lang="zh-CN" altLang="en-US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有成员函数 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effect() &amp;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delay_effect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()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2E675D-360C-8985-7541-5409135F236E}"/>
              </a:ext>
            </a:extLst>
          </p:cNvPr>
          <p:cNvSpPr/>
          <p:nvPr/>
        </p:nvSpPr>
        <p:spPr>
          <a:xfrm>
            <a:off x="2269706" y="6666273"/>
            <a:ext cx="4035288" cy="93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Class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TaskBuffProcessor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11B447-8DBE-91B0-FDC8-E72005F73FAD}"/>
              </a:ext>
            </a:extLst>
          </p:cNvPr>
          <p:cNvSpPr/>
          <p:nvPr/>
        </p:nvSpPr>
        <p:spPr>
          <a:xfrm>
            <a:off x="3292567" y="9116534"/>
            <a:ext cx="3305471" cy="93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qint64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process_time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DD0D46-D206-8936-22E3-ABFE464D02AA}"/>
              </a:ext>
            </a:extLst>
          </p:cNvPr>
          <p:cNvSpPr/>
          <p:nvPr/>
        </p:nvSpPr>
        <p:spPr>
          <a:xfrm>
            <a:off x="3292567" y="7940334"/>
            <a:ext cx="3305471" cy="93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Taskbuff</a:t>
            </a:r>
            <a:r>
              <a:rPr lang="en-US" altLang="zh-CN" sz="2700" dirty="0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 * </a:t>
            </a:r>
            <a:r>
              <a:rPr lang="en-US" altLang="zh-CN" sz="2700" dirty="0" err="1">
                <a:solidFill>
                  <a:schemeClr val="tx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</a:rPr>
              <a:t>ptaskbuff</a:t>
            </a:r>
            <a:endParaRPr lang="zh-CN" altLang="en-US" sz="2700" dirty="0">
              <a:solidFill>
                <a:schemeClr val="tx1"/>
              </a:solidFill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91166BF-1228-2960-0D6C-F1BD163DA480}"/>
              </a:ext>
            </a:extLst>
          </p:cNvPr>
          <p:cNvCxnSpPr>
            <a:cxnSpLocks/>
          </p:cNvCxnSpPr>
          <p:nvPr/>
        </p:nvCxnSpPr>
        <p:spPr>
          <a:xfrm flipH="1">
            <a:off x="2823713" y="7605873"/>
            <a:ext cx="9386" cy="11175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132277AB-F19F-E027-EEFC-3D7484D7C6AA}"/>
              </a:ext>
            </a:extLst>
          </p:cNvPr>
          <p:cNvSpPr/>
          <p:nvPr/>
        </p:nvSpPr>
        <p:spPr>
          <a:xfrm>
            <a:off x="2805283" y="8297443"/>
            <a:ext cx="475818" cy="1500791"/>
          </a:xfrm>
          <a:prstGeom prst="leftBrace">
            <a:avLst>
              <a:gd name="adj1" fmla="val 0"/>
              <a:gd name="adj2" fmla="val 2942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700">
              <a:latin typeface="Times New Roman" panose="02020603050405020304" pitchFamily="18" charset="0"/>
              <a:ea typeface="思源黑体 CN Normal" panose="020B0400000000000000" pitchFamily="34" charset="-122"/>
            </a:endParaRPr>
          </a:p>
        </p:txBody>
      </p:sp>
      <p:sp>
        <p:nvSpPr>
          <p:cNvPr id="21" name="灯片编号占位符 12">
            <a:extLst>
              <a:ext uri="{FF2B5EF4-FFF2-40B4-BE49-F238E27FC236}">
                <a16:creationId xmlns:a16="http://schemas.microsoft.com/office/drawing/2014/main" id="{80A8BC24-D0E7-1609-4AF7-9C9B0115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73616">
            <a:off x="3805735" y="1813909"/>
            <a:ext cx="10676530" cy="6659182"/>
            <a:chOff x="0" y="0"/>
            <a:chExt cx="14235374" cy="8878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78909" cy="8878909"/>
            </a:xfrm>
            <a:custGeom>
              <a:avLst/>
              <a:gdLst/>
              <a:ahLst/>
              <a:cxnLst/>
              <a:rect l="l" t="t" r="r" b="b"/>
              <a:pathLst>
                <a:path w="8878909" h="8878909">
                  <a:moveTo>
                    <a:pt x="0" y="0"/>
                  </a:moveTo>
                  <a:lnTo>
                    <a:pt x="8878909" y="0"/>
                  </a:lnTo>
                  <a:lnTo>
                    <a:pt x="8878909" y="8878909"/>
                  </a:lnTo>
                  <a:lnTo>
                    <a:pt x="0" y="887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274123" y="634017"/>
              <a:ext cx="6961250" cy="6961250"/>
            </a:xfrm>
            <a:custGeom>
              <a:avLst/>
              <a:gdLst/>
              <a:ahLst/>
              <a:cxnLst/>
              <a:rect l="l" t="t" r="r" b="b"/>
              <a:pathLst>
                <a:path w="6961250" h="6961250">
                  <a:moveTo>
                    <a:pt x="0" y="0"/>
                  </a:moveTo>
                  <a:lnTo>
                    <a:pt x="6961251" y="0"/>
                  </a:lnTo>
                  <a:lnTo>
                    <a:pt x="6961251" y="6961250"/>
                  </a:lnTo>
                  <a:lnTo>
                    <a:pt x="0" y="6961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62213" y="262705"/>
              <a:ext cx="6961250" cy="6961250"/>
            </a:xfrm>
            <a:custGeom>
              <a:avLst/>
              <a:gdLst/>
              <a:ahLst/>
              <a:cxnLst/>
              <a:rect l="l" t="t" r="r" b="b"/>
              <a:pathLst>
                <a:path w="6961250" h="6961250">
                  <a:moveTo>
                    <a:pt x="0" y="0"/>
                  </a:moveTo>
                  <a:lnTo>
                    <a:pt x="6961251" y="0"/>
                  </a:lnTo>
                  <a:lnTo>
                    <a:pt x="6961251" y="6961250"/>
                  </a:lnTo>
                  <a:lnTo>
                    <a:pt x="0" y="6961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1160203">
            <a:off x="5592460" y="3202034"/>
            <a:ext cx="7744589" cy="4592085"/>
          </a:xfrm>
          <a:custGeom>
            <a:avLst/>
            <a:gdLst/>
            <a:ahLst/>
            <a:cxnLst/>
            <a:rect l="l" t="t" r="r" b="b"/>
            <a:pathLst>
              <a:path w="7744589" h="4592085">
                <a:moveTo>
                  <a:pt x="0" y="0"/>
                </a:moveTo>
                <a:lnTo>
                  <a:pt x="7744588" y="0"/>
                </a:lnTo>
                <a:lnTo>
                  <a:pt x="7744588" y="4592086"/>
                </a:lnTo>
                <a:lnTo>
                  <a:pt x="0" y="4592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51502" y="1630594"/>
            <a:ext cx="1417788" cy="1417788"/>
          </a:xfrm>
          <a:custGeom>
            <a:avLst/>
            <a:gdLst/>
            <a:ahLst/>
            <a:cxnLst/>
            <a:rect l="l" t="t" r="r" b="b"/>
            <a:pathLst>
              <a:path w="1417788" h="1417788">
                <a:moveTo>
                  <a:pt x="0" y="0"/>
                </a:moveTo>
                <a:lnTo>
                  <a:pt x="1417788" y="0"/>
                </a:lnTo>
                <a:lnTo>
                  <a:pt x="1417788" y="1417788"/>
                </a:lnTo>
                <a:lnTo>
                  <a:pt x="0" y="1417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231625"/>
            <a:ext cx="1190445" cy="1190445"/>
          </a:xfrm>
          <a:custGeom>
            <a:avLst/>
            <a:gdLst/>
            <a:ahLst/>
            <a:cxnLst/>
            <a:rect l="l" t="t" r="r" b="b"/>
            <a:pathLst>
              <a:path w="1190445" h="1190445">
                <a:moveTo>
                  <a:pt x="0" y="0"/>
                </a:moveTo>
                <a:lnTo>
                  <a:pt x="1190445" y="0"/>
                </a:lnTo>
                <a:lnTo>
                  <a:pt x="1190445" y="1190445"/>
                </a:lnTo>
                <a:lnTo>
                  <a:pt x="0" y="1190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6873" y="4114568"/>
            <a:ext cx="16374254" cy="240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18"/>
              </a:lnSpc>
            </a:pPr>
            <a:r>
              <a:rPr lang="en-US" sz="18018">
                <a:solidFill>
                  <a:srgbClr val="000000"/>
                </a:solidFill>
                <a:latin typeface="字由点字倔强黑"/>
              </a:rPr>
              <a:t>Qt项目</a:t>
            </a:r>
            <a:r>
              <a:rPr lang="en-US" sz="18018">
                <a:solidFill>
                  <a:srgbClr val="000000"/>
                </a:solidFill>
                <a:ea typeface="字由点字倔强黑"/>
              </a:rPr>
              <a:t>展示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96184" y="6647529"/>
            <a:ext cx="733714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295">
                <a:solidFill>
                  <a:srgbClr val="000000"/>
                </a:solidFill>
                <a:latin typeface="思源黑体"/>
              </a:rPr>
              <a:t>3W小组 汪之立、吴乐鸿、吴亮宇</a:t>
            </a:r>
          </a:p>
        </p:txBody>
      </p:sp>
      <p:sp>
        <p:nvSpPr>
          <p:cNvPr id="11" name="TextBox 11"/>
          <p:cNvSpPr txBox="1"/>
          <p:nvPr/>
        </p:nvSpPr>
        <p:spPr>
          <a:xfrm rot="418844">
            <a:off x="10476501" y="991280"/>
            <a:ext cx="7013352" cy="288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6"/>
              </a:lnSpc>
            </a:pPr>
            <a:r>
              <a:rPr lang="en-US" sz="13888" spc="-833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6B5031A-661D-F364-9207-B5A0D921E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 flipV="1">
            <a:off x="5047518" y="2868008"/>
            <a:ext cx="0" cy="4894293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543790" y="8472501"/>
            <a:ext cx="931637" cy="931637"/>
          </a:xfrm>
          <a:custGeom>
            <a:avLst/>
            <a:gdLst/>
            <a:ahLst/>
            <a:cxnLst/>
            <a:rect l="l" t="t" r="r" b="b"/>
            <a:pathLst>
              <a:path w="931637" h="931637">
                <a:moveTo>
                  <a:pt x="0" y="0"/>
                </a:moveTo>
                <a:lnTo>
                  <a:pt x="931637" y="0"/>
                </a:lnTo>
                <a:lnTo>
                  <a:pt x="931637" y="931637"/>
                </a:lnTo>
                <a:lnTo>
                  <a:pt x="0" y="931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28424" y="2277861"/>
            <a:ext cx="3382189" cy="187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spc="540" dirty="0">
                <a:solidFill>
                  <a:srgbClr val="000000"/>
                </a:solidFill>
                <a:latin typeface="思源黑体 Bold"/>
              </a:rPr>
              <a:t>01/</a:t>
            </a:r>
          </a:p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540" dirty="0" err="1">
                <a:solidFill>
                  <a:srgbClr val="000000"/>
                </a:solidFill>
                <a:ea typeface="思源黑体 Bold"/>
              </a:rPr>
              <a:t>视频展示</a:t>
            </a:r>
            <a:endParaRPr lang="en-US" sz="5400" spc="540" dirty="0">
              <a:solidFill>
                <a:srgbClr val="000000"/>
              </a:solidFill>
              <a:ea typeface="思源黑体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08515" y="2277861"/>
            <a:ext cx="4632724" cy="187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spc="540" dirty="0">
                <a:solidFill>
                  <a:srgbClr val="000000"/>
                </a:solidFill>
                <a:latin typeface="思源黑体 Bold"/>
              </a:rPr>
              <a:t>02/</a:t>
            </a:r>
          </a:p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540" dirty="0" err="1">
                <a:solidFill>
                  <a:srgbClr val="000000"/>
                </a:solidFill>
                <a:ea typeface="思源黑体 Bold"/>
              </a:rPr>
              <a:t>项目</a:t>
            </a:r>
            <a:r>
              <a:rPr lang="zh-CN" altLang="en-US" sz="5400" spc="540" dirty="0">
                <a:solidFill>
                  <a:srgbClr val="000000"/>
                </a:solidFill>
                <a:ea typeface="思源黑体 Bold"/>
              </a:rPr>
              <a:t>理念</a:t>
            </a:r>
            <a:endParaRPr lang="en-US" sz="5400" spc="540" dirty="0">
              <a:solidFill>
                <a:srgbClr val="000000"/>
              </a:solidFill>
              <a:ea typeface="思源黑体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28424" y="5210379"/>
            <a:ext cx="3382189" cy="282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spc="540">
                <a:solidFill>
                  <a:srgbClr val="000000"/>
                </a:solidFill>
                <a:latin typeface="思源黑体 Bold"/>
              </a:rPr>
              <a:t>03/</a:t>
            </a:r>
          </a:p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540">
                <a:solidFill>
                  <a:srgbClr val="000000"/>
                </a:solidFill>
                <a:ea typeface="思源黑体 Bold"/>
              </a:rPr>
              <a:t>窗体部分代码简介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04597" y="5210379"/>
            <a:ext cx="3640560" cy="282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spc="540">
                <a:solidFill>
                  <a:srgbClr val="000000"/>
                </a:solidFill>
                <a:latin typeface="思源黑体 Bold"/>
              </a:rPr>
              <a:t>04/</a:t>
            </a:r>
          </a:p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spc="540">
                <a:solidFill>
                  <a:srgbClr val="000000"/>
                </a:solidFill>
                <a:ea typeface="思源黑体 Bold"/>
              </a:rPr>
              <a:t>地图部分代码简介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5669" y="2629883"/>
            <a:ext cx="1828800" cy="470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  <a:spcBef>
                <a:spcPct val="0"/>
              </a:spcBef>
            </a:pPr>
            <a:r>
              <a:rPr lang="en-US" sz="12000" spc="1200" dirty="0" err="1">
                <a:solidFill>
                  <a:srgbClr val="000000"/>
                </a:solidFill>
                <a:ea typeface="字由点字倔强黑 Bold"/>
              </a:rPr>
              <a:t>目录</a:t>
            </a:r>
            <a:endParaRPr lang="en-US" sz="12000" spc="1200" dirty="0">
              <a:solidFill>
                <a:srgbClr val="000000"/>
              </a:solidFill>
              <a:ea typeface="字由点字倔强黑 Bold"/>
            </a:endParaRPr>
          </a:p>
        </p:txBody>
      </p:sp>
      <p:sp>
        <p:nvSpPr>
          <p:cNvPr id="13" name="TextBox 13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5" name="灯片编号占位符 12">
            <a:extLst>
              <a:ext uri="{FF2B5EF4-FFF2-40B4-BE49-F238E27FC236}">
                <a16:creationId xmlns:a16="http://schemas.microsoft.com/office/drawing/2014/main" id="{92B9920D-FAB5-AAE9-1A53-A837110B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7427" y="7698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835633" y="4943475"/>
            <a:ext cx="8616734" cy="172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9"/>
              </a:lnSpc>
              <a:spcBef>
                <a:spcPct val="0"/>
              </a:spcBef>
            </a:pPr>
            <a:r>
              <a:rPr lang="en-US" sz="10027" spc="1002" dirty="0" err="1">
                <a:solidFill>
                  <a:srgbClr val="000000"/>
                </a:solidFill>
                <a:ea typeface="字由点字倔强黑 Bold"/>
              </a:rPr>
              <a:t>项目</a:t>
            </a:r>
            <a:r>
              <a:rPr lang="zh-CN" altLang="en-US" sz="10027" spc="1002" dirty="0">
                <a:solidFill>
                  <a:srgbClr val="000000"/>
                </a:solidFill>
                <a:ea typeface="字由点字倔强黑 Bold"/>
              </a:rPr>
              <a:t>理念</a:t>
            </a:r>
            <a:endParaRPr lang="en-US" sz="10027" spc="1002" dirty="0">
              <a:solidFill>
                <a:srgbClr val="000000"/>
              </a:solidFill>
              <a:ea typeface="字由点字倔强黑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43964" y="3246561"/>
            <a:ext cx="5989788" cy="163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9"/>
              </a:lnSpc>
              <a:spcBef>
                <a:spcPct val="0"/>
              </a:spcBef>
            </a:pPr>
            <a:r>
              <a:rPr lang="en-US" sz="10027" spc="1002" dirty="0">
                <a:solidFill>
                  <a:srgbClr val="000000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PART 2</a:t>
            </a:r>
          </a:p>
        </p:txBody>
      </p:sp>
      <p:sp>
        <p:nvSpPr>
          <p:cNvPr id="8" name="TextBox 8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0" name="灯片编号占位符 12">
            <a:extLst>
              <a:ext uri="{FF2B5EF4-FFF2-40B4-BE49-F238E27FC236}">
                <a16:creationId xmlns:a16="http://schemas.microsoft.com/office/drawing/2014/main" id="{2030E2AE-EA9C-5171-9032-AE61382D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8716" y="48846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45686" y="2292981"/>
            <a:ext cx="8747215" cy="1701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>
              <a:lnSpc>
                <a:spcPts val="7200"/>
              </a:lnSpc>
              <a:buFont typeface="Arial"/>
              <a:buChar char="•"/>
            </a:pPr>
            <a:r>
              <a:rPr lang="en-US" sz="3600" kern="0" dirty="0" err="1">
                <a:solidFill>
                  <a:prstClr val="black"/>
                </a:solidFill>
                <a:latin typeface="思源黑体" panose="02010600030101010101" charset="-122"/>
                <a:ea typeface="思源黑体" panose="02010600030101010101" charset="-122"/>
              </a:rPr>
              <a:t>源于生活</a:t>
            </a:r>
            <a:r>
              <a:rPr lang="en-US" sz="3600" kern="0" dirty="0">
                <a:solidFill>
                  <a:prstClr val="black"/>
                </a:solidFill>
                <a:latin typeface="思源黑体" panose="02010600030101010101" charset="-122"/>
                <a:ea typeface="思源黑体" panose="02010600030101010101" charset="-122"/>
              </a:rPr>
              <a:t> </a:t>
            </a:r>
            <a:r>
              <a:rPr lang="zh-CN" altLang="en-US" sz="3600" kern="0" dirty="0">
                <a:solidFill>
                  <a:prstClr val="black"/>
                </a:solidFill>
                <a:latin typeface="思源黑体" panose="02010600030101010101" charset="-122"/>
                <a:ea typeface="思源黑体" panose="02010600030101010101" charset="-122"/>
              </a:rPr>
              <a:t>：</a:t>
            </a:r>
            <a:r>
              <a:rPr lang="en-US" sz="3600" kern="0" dirty="0" err="1">
                <a:solidFill>
                  <a:prstClr val="black"/>
                </a:solidFill>
                <a:latin typeface="思源黑体" panose="02010600030101010101" charset="-122"/>
                <a:ea typeface="思源黑体" panose="02010600030101010101" charset="-122"/>
              </a:rPr>
              <a:t>再现大一信科人的生活一角</a:t>
            </a:r>
            <a:endParaRPr lang="en-US" sz="3600" kern="0" dirty="0">
              <a:solidFill>
                <a:prstClr val="black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 marL="777240" lvl="1" indent="-388620">
              <a:lnSpc>
                <a:spcPts val="7200"/>
              </a:lnSpc>
              <a:buFont typeface="Arial"/>
              <a:buChar char="•"/>
            </a:pPr>
            <a:endParaRPr lang="en-US" sz="2800" kern="0" dirty="0">
              <a:solidFill>
                <a:prstClr val="black"/>
              </a:solidFill>
              <a:latin typeface="思源黑体" panose="02010600030101010101" charset="-122"/>
              <a:ea typeface="思源黑体" panose="0201060003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43000" y="932009"/>
            <a:ext cx="889666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 dirty="0" err="1">
                <a:solidFill>
                  <a:srgbClr val="000000"/>
                </a:solidFill>
                <a:ea typeface="字由点字倔强黑 Bold"/>
              </a:rPr>
              <a:t>项目理念</a:t>
            </a:r>
            <a:endParaRPr lang="en-US" sz="8199" dirty="0">
              <a:solidFill>
                <a:srgbClr val="000000"/>
              </a:solidFill>
              <a:ea typeface="字由点字倔强黑 Bold"/>
            </a:endParaRPr>
          </a:p>
        </p:txBody>
      </p:sp>
      <p:sp>
        <p:nvSpPr>
          <p:cNvPr id="12" name="TextBox 12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 dirty="0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20" name="灯片编号占位符 12">
            <a:extLst>
              <a:ext uri="{FF2B5EF4-FFF2-40B4-BE49-F238E27FC236}">
                <a16:creationId xmlns:a16="http://schemas.microsoft.com/office/drawing/2014/main" id="{27C3EB5C-A796-06DA-E801-6D346AB2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5830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5D3FA95-62A9-FDEB-CE4B-B28247A23E02}"/>
              </a:ext>
            </a:extLst>
          </p:cNvPr>
          <p:cNvSpPr/>
          <p:nvPr/>
        </p:nvSpPr>
        <p:spPr>
          <a:xfrm>
            <a:off x="2151665" y="3581588"/>
            <a:ext cx="10778451" cy="6071569"/>
          </a:xfrm>
          <a:custGeom>
            <a:avLst/>
            <a:gdLst/>
            <a:ahLst/>
            <a:cxnLst/>
            <a:rect l="l" t="t" r="r" b="b"/>
            <a:pathLst>
              <a:path w="11583085" h="6525092">
                <a:moveTo>
                  <a:pt x="0" y="0"/>
                </a:moveTo>
                <a:lnTo>
                  <a:pt x="11583085" y="0"/>
                </a:lnTo>
                <a:lnTo>
                  <a:pt x="11583085" y="6525091"/>
                </a:lnTo>
                <a:lnTo>
                  <a:pt x="0" y="6525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839557D-F0AC-BFF7-D12E-981915120DCD}"/>
              </a:ext>
            </a:extLst>
          </p:cNvPr>
          <p:cNvSpPr txBox="1"/>
          <p:nvPr/>
        </p:nvSpPr>
        <p:spPr>
          <a:xfrm>
            <a:off x="13428393" y="6617372"/>
            <a:ext cx="3164611" cy="530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2800" kern="0" dirty="0">
                <a:solidFill>
                  <a:prstClr val="black"/>
                </a:solidFill>
                <a:latin typeface="思源黑体" panose="02010600030101010101" charset="-122"/>
                <a:ea typeface="思源黑体" panose="02010600030101010101" charset="-122"/>
              </a:rPr>
              <a:t>相当困难的考试</a:t>
            </a:r>
            <a:endParaRPr lang="en-US" sz="2800" kern="0" dirty="0">
              <a:solidFill>
                <a:prstClr val="black"/>
              </a:solidFill>
              <a:latin typeface="思源黑体" panose="02010600030101010101" charset="-122"/>
              <a:ea typeface="思源黑体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8716" y="4884692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45686" y="2292981"/>
            <a:ext cx="8747215" cy="1701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>
              <a:lnSpc>
                <a:spcPts val="7200"/>
              </a:lnSpc>
              <a:buFont typeface="Arial"/>
              <a:buChar char="•"/>
            </a:pPr>
            <a:r>
              <a:rPr lang="en-US" sz="3600" kern="0" dirty="0" err="1">
                <a:solidFill>
                  <a:prstClr val="black"/>
                </a:solidFill>
                <a:latin typeface="思源黑体" panose="02010600030101010101" charset="-122"/>
                <a:ea typeface="思源黑体" panose="02010600030101010101" charset="-122"/>
              </a:rPr>
              <a:t>源于生活</a:t>
            </a:r>
            <a:r>
              <a:rPr lang="en-US" sz="3600" kern="0" dirty="0">
                <a:solidFill>
                  <a:prstClr val="black"/>
                </a:solidFill>
                <a:latin typeface="思源黑体" panose="02010600030101010101" charset="-122"/>
                <a:ea typeface="思源黑体" panose="02010600030101010101" charset="-122"/>
              </a:rPr>
              <a:t> </a:t>
            </a:r>
            <a:r>
              <a:rPr lang="zh-CN" altLang="en-US" sz="3600" kern="0" dirty="0">
                <a:solidFill>
                  <a:prstClr val="black"/>
                </a:solidFill>
                <a:latin typeface="思源黑体" panose="02010600030101010101" charset="-122"/>
                <a:ea typeface="思源黑体" panose="02010600030101010101" charset="-122"/>
              </a:rPr>
              <a:t>：</a:t>
            </a:r>
            <a:r>
              <a:rPr lang="en-US" sz="3600" kern="0" dirty="0" err="1">
                <a:solidFill>
                  <a:prstClr val="black"/>
                </a:solidFill>
                <a:latin typeface="思源黑体" panose="02010600030101010101" charset="-122"/>
                <a:ea typeface="思源黑体" panose="02010600030101010101" charset="-122"/>
              </a:rPr>
              <a:t>再现大一信科人的生活一角</a:t>
            </a:r>
            <a:endParaRPr lang="en-US" sz="3600" kern="0" dirty="0">
              <a:solidFill>
                <a:prstClr val="black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 marL="777240" lvl="1" indent="-388620">
              <a:lnSpc>
                <a:spcPts val="7200"/>
              </a:lnSpc>
              <a:buFont typeface="Arial"/>
              <a:buChar char="•"/>
            </a:pPr>
            <a:endParaRPr lang="en-US" sz="2800" kern="0" dirty="0">
              <a:solidFill>
                <a:prstClr val="black"/>
              </a:solidFill>
              <a:latin typeface="思源黑体" panose="02010600030101010101" charset="-122"/>
              <a:ea typeface="思源黑体" panose="0201060003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43000" y="932009"/>
            <a:ext cx="889666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 dirty="0" err="1">
                <a:solidFill>
                  <a:srgbClr val="000000"/>
                </a:solidFill>
                <a:ea typeface="字由点字倔强黑 Bold"/>
              </a:rPr>
              <a:t>项目理念</a:t>
            </a:r>
            <a:endParaRPr lang="en-US" sz="8199" dirty="0">
              <a:solidFill>
                <a:srgbClr val="000000"/>
              </a:solidFill>
              <a:ea typeface="字由点字倔强黑 Bold"/>
            </a:endParaRPr>
          </a:p>
        </p:txBody>
      </p:sp>
      <p:sp>
        <p:nvSpPr>
          <p:cNvPr id="12" name="TextBox 12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 dirty="0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20" name="灯片编号占位符 12">
            <a:extLst>
              <a:ext uri="{FF2B5EF4-FFF2-40B4-BE49-F238E27FC236}">
                <a16:creationId xmlns:a16="http://schemas.microsoft.com/office/drawing/2014/main" id="{27C3EB5C-A796-06DA-E801-6D346AB2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5830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51A9513-3E12-5B42-0500-D2B2AAABD32F}"/>
              </a:ext>
            </a:extLst>
          </p:cNvPr>
          <p:cNvSpPr/>
          <p:nvPr/>
        </p:nvSpPr>
        <p:spPr>
          <a:xfrm>
            <a:off x="5857782" y="3525202"/>
            <a:ext cx="10980397" cy="6333023"/>
          </a:xfrm>
          <a:custGeom>
            <a:avLst/>
            <a:gdLst/>
            <a:ahLst/>
            <a:cxnLst/>
            <a:rect l="l" t="t" r="r" b="b"/>
            <a:pathLst>
              <a:path w="13708378" h="7533896">
                <a:moveTo>
                  <a:pt x="0" y="0"/>
                </a:moveTo>
                <a:lnTo>
                  <a:pt x="13708378" y="0"/>
                </a:lnTo>
                <a:lnTo>
                  <a:pt x="13708378" y="7533896"/>
                </a:lnTo>
                <a:lnTo>
                  <a:pt x="0" y="753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D73C717-AD48-2CDD-9253-505090983F23}"/>
              </a:ext>
            </a:extLst>
          </p:cNvPr>
          <p:cNvSpPr txBox="1"/>
          <p:nvPr/>
        </p:nvSpPr>
        <p:spPr>
          <a:xfrm>
            <a:off x="2530686" y="7440117"/>
            <a:ext cx="2895599" cy="1107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-192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突然出现的</a:t>
            </a:r>
            <a:endParaRPr lang="en-US" altLang="zh-CN" sz="3200" spc="-192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-192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紧急作业或任务</a:t>
            </a:r>
            <a:endParaRPr lang="en-US" sz="3200" spc="-192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740F5AD0-D7EB-2EE4-24C6-96B42E7056EB}"/>
              </a:ext>
            </a:extLst>
          </p:cNvPr>
          <p:cNvSpPr/>
          <p:nvPr/>
        </p:nvSpPr>
        <p:spPr>
          <a:xfrm rot="13397174" flipH="1">
            <a:off x="10308408" y="7757538"/>
            <a:ext cx="1533588" cy="893243"/>
          </a:xfrm>
          <a:custGeom>
            <a:avLst/>
            <a:gdLst/>
            <a:ahLst/>
            <a:cxnLst/>
            <a:rect l="l" t="t" r="r" b="b"/>
            <a:pathLst>
              <a:path w="1533588" h="956575">
                <a:moveTo>
                  <a:pt x="1533587" y="0"/>
                </a:moveTo>
                <a:lnTo>
                  <a:pt x="0" y="0"/>
                </a:lnTo>
                <a:lnTo>
                  <a:pt x="0" y="956576"/>
                </a:lnTo>
                <a:lnTo>
                  <a:pt x="1533587" y="956576"/>
                </a:lnTo>
                <a:lnTo>
                  <a:pt x="153358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5519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1505" y="2832340"/>
            <a:ext cx="13700746" cy="265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7200"/>
              </a:lnSpc>
              <a:buFont typeface="Arial"/>
              <a:buChar char="•"/>
            </a:pPr>
            <a:r>
              <a:rPr lang="zh-CN" altLang="en-US" sz="3600" dirty="0">
                <a:solidFill>
                  <a:srgbClr val="000000"/>
                </a:solidFill>
                <a:ea typeface="思源黑体"/>
              </a:rPr>
              <a:t>超于现实 合于趣味：</a:t>
            </a:r>
            <a:endParaRPr lang="en-US" sz="3600" dirty="0">
              <a:solidFill>
                <a:srgbClr val="000000"/>
              </a:solidFill>
              <a:ea typeface="思源黑体"/>
            </a:endParaRPr>
          </a:p>
          <a:p>
            <a:pPr marL="388620" lvl="1" algn="just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ea typeface="思源黑体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ea typeface="思源黑体"/>
              </a:rPr>
              <a:t>融合奇幻诡异的元素，致敬经典剧情，化用流行用语</a:t>
            </a:r>
            <a:endParaRPr lang="en-US" sz="3600" dirty="0">
              <a:solidFill>
                <a:srgbClr val="000000"/>
              </a:solidFill>
              <a:ea typeface="思源黑体"/>
            </a:endParaRPr>
          </a:p>
          <a:p>
            <a:pPr marL="388620" lvl="1" algn="just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ea typeface="思源黑体"/>
              </a:rPr>
              <a:t>    </a:t>
            </a:r>
            <a:r>
              <a:rPr lang="en-US" sz="3600" dirty="0" err="1">
                <a:solidFill>
                  <a:srgbClr val="000000"/>
                </a:solidFill>
                <a:ea typeface="思源黑体"/>
              </a:rPr>
              <a:t>给玩家呈现出一段趣味纷呈的故事，共同亲历一段波折的狮生</a:t>
            </a:r>
            <a:endParaRPr lang="en-US" sz="3600" dirty="0">
              <a:solidFill>
                <a:srgbClr val="000000"/>
              </a:solidFill>
              <a:ea typeface="思源黑体"/>
            </a:endParaRPr>
          </a:p>
        </p:txBody>
      </p:sp>
      <p:sp>
        <p:nvSpPr>
          <p:cNvPr id="12" name="TextBox 12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43028CFA-A3C9-DF44-90E4-D58AEA48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E4EDF43C-F1B3-6D5D-3911-FE786F272DF6}"/>
              </a:ext>
            </a:extLst>
          </p:cNvPr>
          <p:cNvSpPr txBox="1"/>
          <p:nvPr/>
        </p:nvSpPr>
        <p:spPr>
          <a:xfrm>
            <a:off x="1143000" y="932009"/>
            <a:ext cx="8896668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199" dirty="0" err="1">
                <a:solidFill>
                  <a:srgbClr val="000000"/>
                </a:solidFill>
                <a:ea typeface="字由点字倔强黑 Bold"/>
              </a:rPr>
              <a:t>项目理念</a:t>
            </a:r>
            <a:endParaRPr lang="en-US" sz="8199" dirty="0">
              <a:solidFill>
                <a:srgbClr val="000000"/>
              </a:solidFill>
              <a:ea typeface="字由点字倔强黑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9757" y="4566945"/>
            <a:ext cx="1845072" cy="110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-192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不玩原神</a:t>
            </a:r>
            <a:endParaRPr lang="en-US" altLang="zh-CN" sz="3200" spc="-192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192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……</a:t>
            </a:r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7682808F-1F12-7029-C707-5A6152CA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953C8EC-C872-4464-E264-C34A9CF8A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39" y="1160805"/>
            <a:ext cx="13663712" cy="755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1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46521" y="5143500"/>
            <a:ext cx="14024232" cy="8747216"/>
            <a:chOff x="0" y="0"/>
            <a:chExt cx="18698977" cy="11662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0289" y="-2915668"/>
            <a:ext cx="14024232" cy="8747216"/>
            <a:chOff x="0" y="0"/>
            <a:chExt cx="18698977" cy="1166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62955" cy="11662955"/>
            </a:xfrm>
            <a:custGeom>
              <a:avLst/>
              <a:gdLst/>
              <a:ahLst/>
              <a:cxnLst/>
              <a:rect l="l" t="t" r="r" b="b"/>
              <a:pathLst>
                <a:path w="11662955" h="11662955">
                  <a:moveTo>
                    <a:pt x="0" y="0"/>
                  </a:moveTo>
                  <a:lnTo>
                    <a:pt x="11662955" y="0"/>
                  </a:lnTo>
                  <a:lnTo>
                    <a:pt x="11662955" y="11662955"/>
                  </a:lnTo>
                  <a:lnTo>
                    <a:pt x="0" y="11662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9554977" y="83281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2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335949" y="345077"/>
              <a:ext cx="9144000" cy="9144000"/>
            </a:xfrm>
            <a:custGeom>
              <a:avLst/>
              <a:gdLst/>
              <a:ahLst/>
              <a:cxnLst/>
              <a:rect l="l" t="t" r="r" b="b"/>
              <a:pathLst>
                <a:path w="9144000" h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765595" y="1342281"/>
            <a:ext cx="13708378" cy="7602438"/>
          </a:xfrm>
          <a:custGeom>
            <a:avLst/>
            <a:gdLst/>
            <a:ahLst/>
            <a:cxnLst/>
            <a:rect l="l" t="t" r="r" b="b"/>
            <a:pathLst>
              <a:path w="13708378" h="7602438">
                <a:moveTo>
                  <a:pt x="0" y="0"/>
                </a:moveTo>
                <a:lnTo>
                  <a:pt x="13708378" y="0"/>
                </a:lnTo>
                <a:lnTo>
                  <a:pt x="13708378" y="7602438"/>
                </a:lnTo>
                <a:lnTo>
                  <a:pt x="0" y="7602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418844">
            <a:off x="15351531" y="607963"/>
            <a:ext cx="2370580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8"/>
              </a:lnSpc>
            </a:pPr>
            <a:r>
              <a:rPr lang="en-US" sz="4694" spc="-281">
                <a:solidFill>
                  <a:srgbClr val="000000"/>
                </a:solidFill>
                <a:latin typeface="East Sea Dokdo Cyrillic"/>
              </a:rPr>
              <a:t>ESCAPE FROM DEADLINE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28089" y="5486131"/>
            <a:ext cx="3126511" cy="1107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zh-CN" altLang="en-US" sz="3200" spc="-192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选课不选</a:t>
            </a:r>
            <a:r>
              <a:rPr lang="en-US" sz="3200" spc="-192" dirty="0" err="1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AI基础</a:t>
            </a:r>
            <a:endParaRPr lang="en-US" sz="3200" spc="-192" dirty="0">
              <a:solidFill>
                <a:srgbClr val="000000"/>
              </a:solidFill>
              <a:latin typeface="思源黑体" panose="02010600030101010101" charset="-122"/>
              <a:ea typeface="思源黑体" panose="02010600030101010101" charset="-122"/>
            </a:endParaRP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192" dirty="0">
                <a:solidFill>
                  <a:srgbClr val="000000"/>
                </a:solidFill>
                <a:latin typeface="思源黑体" panose="02010600030101010101" charset="-122"/>
                <a:ea typeface="思源黑体" panose="02010600030101010101" charset="-122"/>
              </a:rPr>
              <a:t>……</a:t>
            </a:r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7682808F-1F12-7029-C707-5A6152CA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242070"/>
            <a:ext cx="2133600" cy="360000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598</Words>
  <Application>Microsoft Office PowerPoint</Application>
  <PresentationFormat>自定义</PresentationFormat>
  <Paragraphs>146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Times New Roman</vt:lpstr>
      <vt:lpstr>庞门正道标题体</vt:lpstr>
      <vt:lpstr>思源黑体 Bold</vt:lpstr>
      <vt:lpstr>East Sea Dokdo Cyrillic</vt:lpstr>
      <vt:lpstr>Arial</vt:lpstr>
      <vt:lpstr>字由点字倔强黑</vt:lpstr>
      <vt:lpstr>Calibri</vt:lpstr>
      <vt:lpstr>庞门正道标题体简 Bold</vt:lpstr>
      <vt:lpstr>思源黑体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路演展示</dc:title>
  <cp:lastModifiedBy>2512710545@qq.com</cp:lastModifiedBy>
  <cp:revision>5</cp:revision>
  <dcterms:created xsi:type="dcterms:W3CDTF">2006-08-16T00:00:00Z</dcterms:created>
  <dcterms:modified xsi:type="dcterms:W3CDTF">2023-06-06T15:38:57Z</dcterms:modified>
  <dc:identifier>DAFlA7dYWVk</dc:identifier>
</cp:coreProperties>
</file>